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6" r:id="rId9"/>
    <p:sldId id="262" r:id="rId10"/>
    <p:sldId id="267" r:id="rId11"/>
    <p:sldId id="263" r:id="rId12"/>
    <p:sldId id="264" r:id="rId13"/>
    <p:sldId id="265" r:id="rId14"/>
  </p:sldIdLst>
  <p:sldSz cx="9144000" cy="6858000" type="screen4x3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76" autoAdjust="0"/>
  </p:normalViewPr>
  <p:slideViewPr>
    <p:cSldViewPr showGuides="1">
      <p:cViewPr>
        <p:scale>
          <a:sx n="75" d="100"/>
          <a:sy n="75" d="100"/>
        </p:scale>
        <p:origin x="-1734" y="-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7" d="100"/>
          <a:sy n="67" d="100"/>
        </p:scale>
        <p:origin x="-327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986F8-39F4-433C-9F37-44F967413A7D}" type="datetimeFigureOut">
              <a:rPr lang="ca-ES" smtClean="0"/>
              <a:t>17/01/2013</a:t>
            </a:fld>
            <a:endParaRPr lang="ca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7B2BB-CED2-4A37-B218-4C57035AEB3C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48129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E8B58-DE21-437E-9639-93C938EADBFA}" type="datetimeFigureOut">
              <a:rPr lang="ca-ES" smtClean="0"/>
              <a:t>17/01/2013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206A8-F97D-46FA-A4C9-2D766F7922F2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0868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206A8-F97D-46FA-A4C9-2D766F7922F2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1032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ca-ES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a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a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a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1559A6-3388-4726-9BA8-F1FC7193D14F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524328" y="640935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EC5ADB8-8620-4A65-8739-C2587E2F4070}" type="slidenum">
              <a:rPr lang="es-ES" b="1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‹Nº›</a:t>
            </a:fld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13 </a:t>
            </a:r>
            <a:endParaRPr lang="ca-ES" b="1" dirty="0">
              <a:solidFill>
                <a:schemeClr val="accent1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a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a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a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a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a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dirty="0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ca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A5C2CC7-B703-4B5E-ADCD-DC59FED09B35}" type="slidenum">
              <a:rPr lang="ca-ES" smtClean="0"/>
              <a:t>‹Nº›</a:t>
            </a:fld>
            <a:endParaRPr lang="ca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301352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7AC2429-8C6E-4965-9F91-421F066B93F1}" type="datetimeFigureOut">
              <a:rPr lang="ca-ES" smtClean="0"/>
              <a:t>17/01/2013</a:t>
            </a:fld>
            <a:endParaRPr lang="ca-ES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ca-ES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44408" y="6407944"/>
            <a:ext cx="768624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A5C2CC7-B703-4B5E-ADCD-DC59FED09B35}" type="slidenum">
              <a:rPr lang="ca-ES" smtClean="0"/>
              <a:pPr/>
              <a:t>‹Nº›</a:t>
            </a:fld>
            <a:r>
              <a:rPr lang="ca-ES" dirty="0" smtClean="0"/>
              <a:t> /</a:t>
            </a:r>
            <a:endParaRPr lang="ca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836713"/>
            <a:ext cx="7772400" cy="2745650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Robust principal axes determination for point-based shapes</a:t>
            </a:r>
            <a:r>
              <a:rPr lang="en-US" b="0" u="sng" dirty="0"/>
              <a:t/>
            </a:r>
            <a:br>
              <a:rPr lang="en-US" b="0" u="sng" dirty="0"/>
            </a:br>
            <a:endParaRPr lang="ca-ES" u="sng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a-ES" dirty="0"/>
              <a:t>Quim </a:t>
            </a:r>
            <a:r>
              <a:rPr lang="ca-ES" dirty="0" err="1"/>
              <a:t>Sanchez</a:t>
            </a:r>
            <a:endParaRPr lang="ca-ES" dirty="0"/>
          </a:p>
          <a:p>
            <a:r>
              <a:rPr lang="ca-ES" dirty="0"/>
              <a:t>Gerard </a:t>
            </a:r>
            <a:r>
              <a:rPr lang="ca-ES" dirty="0" err="1"/>
              <a:t>Bahi</a:t>
            </a:r>
            <a:endParaRPr 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972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2412223" y="1210886"/>
            <a:ext cx="4389135" cy="4738394"/>
            <a:chOff x="2354907" y="1484784"/>
            <a:chExt cx="4389135" cy="473839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54907" y="2194555"/>
              <a:ext cx="4386938" cy="402862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9" name="8 CuadroTexto"/>
            <p:cNvSpPr txBox="1"/>
            <p:nvPr/>
          </p:nvSpPr>
          <p:spPr>
            <a:xfrm>
              <a:off x="2403426" y="1484784"/>
              <a:ext cx="4340616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RPCA</a:t>
              </a:r>
              <a:endParaRPr lang="ca-E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Results</a:t>
            </a:r>
            <a:r>
              <a:rPr lang="es-ES" dirty="0" smtClean="0"/>
              <a:t>	</a:t>
            </a:r>
            <a:endParaRPr lang="ca-ES" dirty="0"/>
          </a:p>
        </p:txBody>
      </p:sp>
      <p:grpSp>
        <p:nvGrpSpPr>
          <p:cNvPr id="4" name="3 Grupo"/>
          <p:cNvGrpSpPr/>
          <p:nvPr/>
        </p:nvGrpSpPr>
        <p:grpSpPr>
          <a:xfrm>
            <a:off x="2459008" y="1210886"/>
            <a:ext cx="4340616" cy="4681042"/>
            <a:chOff x="2401692" y="1484784"/>
            <a:chExt cx="4340616" cy="468104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16213" y="2204864"/>
              <a:ext cx="4311573" cy="396096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6" name="5 CuadroTexto"/>
            <p:cNvSpPr txBox="1"/>
            <p:nvPr/>
          </p:nvSpPr>
          <p:spPr>
            <a:xfrm>
              <a:off x="2401692" y="1484784"/>
              <a:ext cx="4340616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PCA</a:t>
              </a:r>
              <a:endParaRPr lang="ca-E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Agile </a:t>
            </a:r>
            <a:r>
              <a:rPr lang="en-GB" dirty="0" smtClean="0"/>
              <a:t>software development methodology was a good </a:t>
            </a:r>
            <a:r>
              <a:rPr lang="en-GB" dirty="0" smtClean="0"/>
              <a:t>approach</a:t>
            </a:r>
          </a:p>
          <a:p>
            <a:pPr marL="109728" indent="0">
              <a:buNone/>
            </a:pPr>
            <a:endParaRPr lang="en-GB" dirty="0" smtClean="0"/>
          </a:p>
          <a:p>
            <a:r>
              <a:rPr lang="en-GB" dirty="0"/>
              <a:t>Results obtained between the axis computing methods seem to be </a:t>
            </a:r>
            <a:r>
              <a:rPr lang="en-GB" dirty="0" smtClean="0"/>
              <a:t>logical</a:t>
            </a:r>
          </a:p>
          <a:p>
            <a:pPr marL="109728" indent="0">
              <a:buNone/>
            </a:pPr>
            <a:endParaRPr lang="en-GB" dirty="0"/>
          </a:p>
          <a:p>
            <a:r>
              <a:rPr lang="en-GB" dirty="0"/>
              <a:t>Good method to get </a:t>
            </a:r>
            <a:r>
              <a:rPr lang="en-GB" dirty="0" smtClean="0"/>
              <a:t>first axis </a:t>
            </a:r>
            <a:r>
              <a:rPr lang="en-GB" dirty="0"/>
              <a:t>but </a:t>
            </a:r>
            <a:r>
              <a:rPr lang="en-GB" dirty="0" smtClean="0"/>
              <a:t>not the second one</a:t>
            </a:r>
            <a:endParaRPr lang="en-GB" dirty="0"/>
          </a:p>
          <a:p>
            <a:pPr marL="109728" indent="0">
              <a:buNone/>
            </a:pPr>
            <a:endParaRPr lang="en-GB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7889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Octree</a:t>
            </a:r>
            <a:r>
              <a:rPr lang="en-US" dirty="0" smtClean="0"/>
              <a:t> implementation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Axes direction correction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sz="2800" dirty="0" err="1" smtClean="0"/>
              <a:t>PrincipalAxisGenerator</a:t>
            </a:r>
            <a:r>
              <a:rPr lang="en-US" sz="2800" dirty="0" smtClean="0"/>
              <a:t> using the Command design pattern</a:t>
            </a:r>
          </a:p>
          <a:p>
            <a:pPr marL="109728" indent="0">
              <a:buNone/>
            </a:pPr>
            <a:endParaRPr lang="en-US" sz="2800" dirty="0" smtClean="0"/>
          </a:p>
          <a:p>
            <a:r>
              <a:rPr lang="en-US" sz="2800" dirty="0" smtClean="0"/>
              <a:t>Improve GUI </a:t>
            </a:r>
            <a:r>
              <a:rPr lang="en-US" sz="2800" dirty="0" err="1" smtClean="0"/>
              <a:t>fetaures</a:t>
            </a:r>
            <a:endParaRPr lang="en-U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Future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770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18658"/>
          </a:xfrm>
        </p:spPr>
        <p:txBody>
          <a:bodyPr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/>
            <a:r>
              <a:rPr lang="en-US" sz="7200" spc="600" dirty="0" smtClean="0">
                <a:effectLst>
                  <a:outerShdw blurRad="152400" dist="50800" dir="2700000" algn="tl" rotWithShape="0">
                    <a:prstClr val="black">
                      <a:alpha val="66000"/>
                    </a:prstClr>
                  </a:outerShdw>
                </a:effectLst>
              </a:rPr>
              <a:t>Demonstration</a:t>
            </a:r>
            <a:endParaRPr lang="en-US" sz="7200" spc="600" dirty="0">
              <a:effectLst>
                <a:outerShdw blurRad="152400" dist="50800" dir="2700000" algn="tl" rotWithShape="0">
                  <a:prstClr val="black">
                    <a:alpha val="66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18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1763688" y="908720"/>
            <a:ext cx="7221488" cy="53149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3200" b="1" dirty="0" smtClean="0">
                <a:solidFill>
                  <a:schemeClr val="accent1">
                    <a:lumMod val="75000"/>
                  </a:schemeClr>
                </a:solidFill>
              </a:rPr>
              <a:t>Libraries</a:t>
            </a:r>
          </a:p>
          <a:p>
            <a:pPr>
              <a:lnSpc>
                <a:spcPct val="150000"/>
              </a:lnSpc>
            </a:pPr>
            <a:r>
              <a:rPr lang="en-GB" sz="3200" b="1" dirty="0" smtClean="0">
                <a:solidFill>
                  <a:schemeClr val="accent1">
                    <a:lumMod val="75000"/>
                  </a:schemeClr>
                </a:solidFill>
              </a:rPr>
              <a:t>Algorithm</a:t>
            </a:r>
          </a:p>
          <a:p>
            <a:pPr>
              <a:lnSpc>
                <a:spcPct val="150000"/>
              </a:lnSpc>
            </a:pPr>
            <a:r>
              <a:rPr lang="en-GB" sz="3200" b="1" dirty="0" smtClean="0">
                <a:solidFill>
                  <a:schemeClr val="accent1">
                    <a:lumMod val="75000"/>
                  </a:schemeClr>
                </a:solidFill>
              </a:rPr>
              <a:t>Class design</a:t>
            </a:r>
          </a:p>
          <a:p>
            <a:pPr>
              <a:lnSpc>
                <a:spcPct val="150000"/>
              </a:lnSpc>
            </a:pPr>
            <a:r>
              <a:rPr lang="en-GB" sz="3200" b="1" dirty="0" smtClean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>
              <a:lnSpc>
                <a:spcPct val="150000"/>
              </a:lnSpc>
            </a:pPr>
            <a:r>
              <a:rPr lang="en-GB" sz="3200" b="1" dirty="0" smtClean="0">
                <a:solidFill>
                  <a:schemeClr val="accent1">
                    <a:lumMod val="75000"/>
                  </a:schemeClr>
                </a:solidFill>
              </a:rPr>
              <a:t>Conclusions</a:t>
            </a:r>
          </a:p>
          <a:p>
            <a:pPr>
              <a:lnSpc>
                <a:spcPct val="150000"/>
              </a:lnSpc>
            </a:pPr>
            <a:r>
              <a:rPr lang="en-GB" sz="3200" b="1" dirty="0" smtClean="0">
                <a:solidFill>
                  <a:schemeClr val="accent1">
                    <a:lumMod val="75000"/>
                  </a:schemeClr>
                </a:solidFill>
              </a:rPr>
              <a:t>Future work</a:t>
            </a:r>
          </a:p>
          <a:p>
            <a:pPr>
              <a:lnSpc>
                <a:spcPct val="150000"/>
              </a:lnSpc>
            </a:pPr>
            <a:r>
              <a:rPr lang="en-GB" sz="3200" b="1" dirty="0" err="1" smtClean="0">
                <a:solidFill>
                  <a:schemeClr val="accent1">
                    <a:lumMod val="75000"/>
                  </a:schemeClr>
                </a:solidFill>
              </a:rPr>
              <a:t>Demostration</a:t>
            </a:r>
            <a:endParaRPr lang="en-GB" sz="32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09728" indent="0" algn="ctr">
              <a:buNone/>
            </a:pPr>
            <a:endParaRPr lang="en-GB" dirty="0"/>
          </a:p>
        </p:txBody>
      </p:sp>
      <p:sp>
        <p:nvSpPr>
          <p:cNvPr id="7" name="2 Título"/>
          <p:cNvSpPr txBox="1">
            <a:spLocks/>
          </p:cNvSpPr>
          <p:nvPr/>
        </p:nvSpPr>
        <p:spPr>
          <a:xfrm>
            <a:off x="251520" y="116632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err="1" smtClean="0"/>
              <a:t>Contents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0323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s-ES" dirty="0" err="1" smtClean="0"/>
              <a:t>Libraries</a:t>
            </a:r>
            <a:endParaRPr lang="ca-ES" dirty="0"/>
          </a:p>
        </p:txBody>
      </p:sp>
      <p:pic>
        <p:nvPicPr>
          <p:cNvPr id="1032" name="Picture 8" descr="http://www.cgal.org/images/Eigen_Silly_Professor_135x1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" y="1567060"/>
            <a:ext cx="120015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wimg0-a.akamaihd.net/profile_images/356842218/Qt_master_logo_RGB_300dpi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62" y="2210955"/>
            <a:ext cx="1645268" cy="19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617395" y="1628800"/>
            <a:ext cx="201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b="1" spc="600" dirty="0" smtClean="0">
                <a:solidFill>
                  <a:schemeClr val="accent1">
                    <a:lumMod val="50000"/>
                  </a:schemeClr>
                </a:solidFill>
                <a:latin typeface="Adobe Garamond Pro Bold" pitchFamily="18" charset="0"/>
              </a:rPr>
              <a:t>STL</a:t>
            </a:r>
            <a:endParaRPr lang="ca-ES" sz="7200" b="1" spc="600" dirty="0">
              <a:solidFill>
                <a:schemeClr val="accent1">
                  <a:lumMod val="50000"/>
                </a:schemeClr>
              </a:solidFill>
              <a:latin typeface="Adobe Garamond Pro Bold" pitchFamily="18" charset="0"/>
            </a:endParaRPr>
          </a:p>
        </p:txBody>
      </p:sp>
      <p:sp>
        <p:nvSpPr>
          <p:cNvPr id="5" name="4 Flecha abajo"/>
          <p:cNvSpPr/>
          <p:nvPr/>
        </p:nvSpPr>
        <p:spPr>
          <a:xfrm>
            <a:off x="1703708" y="4005064"/>
            <a:ext cx="648072" cy="86409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11 Flecha abajo"/>
          <p:cNvSpPr/>
          <p:nvPr/>
        </p:nvSpPr>
        <p:spPr>
          <a:xfrm>
            <a:off x="6012160" y="4005064"/>
            <a:ext cx="648072" cy="86409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034" name="Picture 10" descr="Institut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2736"/>
            <a:ext cx="1219200" cy="127635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1-news.softpedia-static.com/images/news2/Mesa-9-0-Finally-Adopts-OpenGL-3-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430" y="980728"/>
            <a:ext cx="3024336" cy="149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526834" y="5059084"/>
            <a:ext cx="307167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3200" dirty="0" smtClean="0"/>
              <a:t>Linear Algebra</a:t>
            </a:r>
            <a:endParaRPr lang="ca-ES" sz="3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4793496" y="5040688"/>
            <a:ext cx="3409168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3200" dirty="0" err="1" smtClean="0"/>
              <a:t>Mesh</a:t>
            </a:r>
            <a:r>
              <a:rPr lang="es-ES" sz="3200" dirty="0" smtClean="0"/>
              <a:t> </a:t>
            </a:r>
            <a:r>
              <a:rPr lang="es-ES" sz="3200" dirty="0" err="1" smtClean="0"/>
              <a:t>handeling</a:t>
            </a:r>
            <a:endParaRPr lang="ca-ES" sz="3200" dirty="0"/>
          </a:p>
        </p:txBody>
      </p:sp>
    </p:spTree>
    <p:extLst>
      <p:ext uri="{BB962C8B-B14F-4D97-AF65-F5344CB8AC3E}">
        <p14:creationId xmlns:p14="http://schemas.microsoft.com/office/powerpoint/2010/main" val="42003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Clean Subset selection</a:t>
            </a:r>
          </a:p>
          <a:p>
            <a:pPr lvl="1"/>
            <a:r>
              <a:rPr lang="en-GB" sz="2800" dirty="0" smtClean="0"/>
              <a:t>RANSAC</a:t>
            </a:r>
          </a:p>
          <a:p>
            <a:pPr lvl="2"/>
            <a:r>
              <a:rPr lang="en-GB" sz="2800" dirty="0" smtClean="0"/>
              <a:t>Subset selection</a:t>
            </a:r>
          </a:p>
          <a:p>
            <a:pPr lvl="3"/>
            <a:r>
              <a:rPr lang="en-GB" sz="2800" dirty="0" smtClean="0"/>
              <a:t>Pure random selection</a:t>
            </a:r>
          </a:p>
          <a:p>
            <a:pPr lvl="3"/>
            <a:r>
              <a:rPr lang="en-GB" sz="2800" dirty="0" err="1" smtClean="0"/>
              <a:t>Octree</a:t>
            </a:r>
            <a:r>
              <a:rPr lang="en-GB" sz="2800" dirty="0" smtClean="0"/>
              <a:t> powered random selection</a:t>
            </a:r>
          </a:p>
          <a:p>
            <a:pPr lvl="2"/>
            <a:r>
              <a:rPr lang="en-GB" sz="2800" dirty="0" smtClean="0"/>
              <a:t>LMS evaluation</a:t>
            </a:r>
          </a:p>
          <a:p>
            <a:pPr marL="630936" lvl="2" indent="0">
              <a:buNone/>
            </a:pPr>
            <a:endParaRPr lang="en-GB" sz="2800" u="sng" dirty="0" smtClean="0"/>
          </a:p>
          <a:p>
            <a:r>
              <a:rPr lang="en-GB" sz="2800" dirty="0" smtClean="0"/>
              <a:t>Forward Search </a:t>
            </a:r>
            <a:endParaRPr lang="en-GB" sz="2800" dirty="0" smtClean="0"/>
          </a:p>
          <a:p>
            <a:pPr lvl="1"/>
            <a:r>
              <a:rPr lang="en-GB" sz="2400" dirty="0" smtClean="0"/>
              <a:t>Move points to major region</a:t>
            </a:r>
            <a:endParaRPr lang="en-GB" sz="2400" dirty="0" smtClean="0"/>
          </a:p>
          <a:p>
            <a:pPr lvl="1"/>
            <a:endParaRPr lang="es-ES" dirty="0"/>
          </a:p>
          <a:p>
            <a:pPr lvl="2"/>
            <a:endParaRPr lang="ca-ES" dirty="0" smtClean="0"/>
          </a:p>
          <a:p>
            <a:pPr lvl="2"/>
            <a:endParaRPr lang="es-ES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Algorithm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8910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First</a:t>
            </a:r>
            <a:r>
              <a:rPr lang="en-US" sz="2800" dirty="0" smtClean="0"/>
              <a:t> axis</a:t>
            </a:r>
          </a:p>
          <a:p>
            <a:pPr lvl="1"/>
            <a:r>
              <a:rPr lang="en-US" sz="2800" dirty="0" smtClean="0"/>
              <a:t>Apply algorithm on the points</a:t>
            </a:r>
          </a:p>
          <a:p>
            <a:pPr marL="393192" lvl="1" indent="0">
              <a:buNone/>
            </a:pPr>
            <a:endParaRPr lang="en-US" sz="2800" dirty="0" smtClean="0"/>
          </a:p>
          <a:p>
            <a:r>
              <a:rPr lang="en-US" sz="2800" b="1" dirty="0" smtClean="0"/>
              <a:t>Second</a:t>
            </a:r>
            <a:r>
              <a:rPr lang="en-US" sz="2800" dirty="0" smtClean="0"/>
              <a:t> axis</a:t>
            </a:r>
          </a:p>
          <a:p>
            <a:pPr lvl="1"/>
            <a:r>
              <a:rPr lang="en-US" sz="2800" dirty="0" smtClean="0"/>
              <a:t>Apply algorithm on the projected points</a:t>
            </a:r>
          </a:p>
          <a:p>
            <a:pPr marL="393192" lvl="1" indent="0">
              <a:buNone/>
            </a:pPr>
            <a:endParaRPr lang="en-US" sz="2800" dirty="0" smtClean="0"/>
          </a:p>
          <a:p>
            <a:r>
              <a:rPr lang="en-US" sz="2800" b="1" dirty="0" smtClean="0"/>
              <a:t>Third</a:t>
            </a:r>
            <a:r>
              <a:rPr lang="en-US" sz="2800" dirty="0" smtClean="0"/>
              <a:t> axis</a:t>
            </a:r>
          </a:p>
          <a:p>
            <a:pPr lvl="1"/>
            <a:r>
              <a:rPr lang="en-US" sz="2800" dirty="0" smtClean="0"/>
              <a:t>Cross product of the two firs axis</a:t>
            </a:r>
            <a:endParaRPr lang="en-US" sz="28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</a:t>
            </a:r>
            <a:r>
              <a:rPr lang="es-ES" dirty="0" smtClean="0"/>
              <a:t> axis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236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s-ES" dirty="0" err="1" smtClean="0"/>
              <a:t>Class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endParaRPr lang="ca-ES" dirty="0"/>
          </a:p>
        </p:txBody>
      </p:sp>
      <p:grpSp>
        <p:nvGrpSpPr>
          <p:cNvPr id="17" name="16 Grupo"/>
          <p:cNvGrpSpPr/>
          <p:nvPr/>
        </p:nvGrpSpPr>
        <p:grpSpPr>
          <a:xfrm>
            <a:off x="6296992" y="794346"/>
            <a:ext cx="2232248" cy="3168352"/>
            <a:chOff x="6156176" y="1412776"/>
            <a:chExt cx="2232248" cy="3168352"/>
          </a:xfrm>
        </p:grpSpPr>
        <p:sp>
          <p:nvSpPr>
            <p:cNvPr id="15" name="14 Rectángulo"/>
            <p:cNvSpPr/>
            <p:nvPr/>
          </p:nvSpPr>
          <p:spPr>
            <a:xfrm>
              <a:off x="6156176" y="1412776"/>
              <a:ext cx="2232248" cy="31683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6286858" y="1558533"/>
              <a:ext cx="1927131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/>
              </a:r>
              <a:br>
                <a:rPr lang="es-ES" sz="1200" dirty="0" smtClean="0"/>
              </a:br>
              <a:r>
                <a:rPr lang="es-ES" sz="1200" dirty="0" err="1" smtClean="0"/>
                <a:t>QGLViewerWidget</a:t>
              </a:r>
              <a:r>
                <a:rPr lang="es-ES" sz="1200" dirty="0" smtClean="0"/>
                <a:t/>
              </a:r>
              <a:br>
                <a:rPr lang="es-ES" sz="1200" dirty="0" smtClean="0"/>
              </a:br>
              <a:endParaRPr lang="ca-ES" sz="1200" dirty="0"/>
            </a:p>
          </p:txBody>
        </p:sp>
        <p:sp>
          <p:nvSpPr>
            <p:cNvPr id="5" name="4 CuadroTexto"/>
            <p:cNvSpPr txBox="1"/>
            <p:nvPr/>
          </p:nvSpPr>
          <p:spPr>
            <a:xfrm>
              <a:off x="6280184" y="2575314"/>
              <a:ext cx="1927131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s-ES" sz="1200" dirty="0" smtClean="0"/>
                <a:t/>
              </a:r>
              <a:br>
                <a:rPr lang="es-ES" sz="1200" dirty="0" smtClean="0"/>
              </a:br>
              <a:r>
                <a:rPr lang="es-ES" sz="1200" dirty="0" err="1" smtClean="0"/>
                <a:t>MeshViewerWidget</a:t>
              </a:r>
              <a:r>
                <a:rPr lang="es-ES" sz="1200" dirty="0" smtClean="0"/>
                <a:t>&lt;T&gt;</a:t>
              </a:r>
              <a:br>
                <a:rPr lang="es-ES" sz="1200" dirty="0" smtClean="0"/>
              </a:br>
              <a:endParaRPr lang="ca-ES" sz="1200" dirty="0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6286859" y="3646765"/>
              <a:ext cx="1927131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/>
              </a:r>
              <a:br>
                <a:rPr lang="es-ES" sz="1200" dirty="0" smtClean="0"/>
              </a:br>
              <a:r>
                <a:rPr lang="es-ES" sz="1200" dirty="0" err="1" smtClean="0"/>
                <a:t>MeshViewerWidget</a:t>
              </a:r>
              <a:r>
                <a:rPr lang="es-ES" sz="1200" dirty="0" smtClean="0"/>
                <a:t/>
              </a:r>
              <a:br>
                <a:rPr lang="es-ES" sz="1200" dirty="0" smtClean="0"/>
              </a:br>
              <a:endParaRPr lang="ca-ES" sz="1200" dirty="0"/>
            </a:p>
          </p:txBody>
        </p:sp>
      </p:grpSp>
      <p:cxnSp>
        <p:nvCxnSpPr>
          <p:cNvPr id="20" name="19 Conector recto de flecha"/>
          <p:cNvCxnSpPr>
            <a:stCxn id="6" idx="0"/>
            <a:endCxn id="5" idx="2"/>
          </p:cNvCxnSpPr>
          <p:nvPr/>
        </p:nvCxnSpPr>
        <p:spPr>
          <a:xfrm flipH="1" flipV="1">
            <a:off x="7384566" y="2603215"/>
            <a:ext cx="6675" cy="425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>
            <a:stCxn id="5" idx="0"/>
            <a:endCxn id="4" idx="2"/>
          </p:cNvCxnSpPr>
          <p:nvPr/>
        </p:nvCxnSpPr>
        <p:spPr>
          <a:xfrm flipV="1">
            <a:off x="7384566" y="1586434"/>
            <a:ext cx="6674" cy="370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38 Grupo"/>
          <p:cNvGrpSpPr/>
          <p:nvPr/>
        </p:nvGrpSpPr>
        <p:grpSpPr>
          <a:xfrm>
            <a:off x="162743" y="1556792"/>
            <a:ext cx="3905202" cy="2088232"/>
            <a:chOff x="162743" y="1563982"/>
            <a:chExt cx="3905202" cy="2088232"/>
          </a:xfrm>
        </p:grpSpPr>
        <p:sp>
          <p:nvSpPr>
            <p:cNvPr id="38" name="37 Rectángulo"/>
            <p:cNvSpPr/>
            <p:nvPr/>
          </p:nvSpPr>
          <p:spPr>
            <a:xfrm>
              <a:off x="162743" y="1563982"/>
              <a:ext cx="3905202" cy="20882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2131441" y="2828836"/>
              <a:ext cx="1792487" cy="6001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/>
              </a:r>
              <a:br>
                <a:rPr lang="es-ES" sz="1100" dirty="0" smtClean="0"/>
              </a:br>
              <a:r>
                <a:rPr lang="es-ES" sz="1100" dirty="0" err="1" smtClean="0"/>
                <a:t>PrincipalAxisGenerator</a:t>
              </a:r>
              <a:r>
                <a:rPr lang="es-ES" sz="1100" dirty="0" smtClean="0"/>
                <a:t/>
              </a:r>
              <a:br>
                <a:rPr lang="es-ES" sz="1100" dirty="0" smtClean="0"/>
              </a:br>
              <a:endParaRPr lang="ca-ES" sz="1100" dirty="0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306759" y="2828836"/>
              <a:ext cx="1816969" cy="6001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/>
                <a:t/>
              </a:r>
              <a:br>
                <a:rPr lang="es-ES" sz="1100" dirty="0" smtClean="0"/>
              </a:br>
              <a:r>
                <a:rPr lang="es-ES" sz="1100" dirty="0" err="1" smtClean="0"/>
                <a:t>MeshTranslator</a:t>
              </a:r>
              <a:r>
                <a:rPr lang="es-ES" sz="1100" dirty="0" smtClean="0"/>
                <a:t/>
              </a:r>
              <a:br>
                <a:rPr lang="es-ES" sz="1100" dirty="0" smtClean="0"/>
              </a:br>
              <a:endParaRPr lang="es-ES" sz="1100" dirty="0" smtClean="0"/>
            </a:p>
          </p:txBody>
        </p:sp>
        <p:cxnSp>
          <p:nvCxnSpPr>
            <p:cNvPr id="31" name="30 Conector recto"/>
            <p:cNvCxnSpPr>
              <a:endCxn id="10" idx="0"/>
            </p:cNvCxnSpPr>
            <p:nvPr/>
          </p:nvCxnSpPr>
          <p:spPr>
            <a:xfrm>
              <a:off x="3027685" y="2385712"/>
              <a:ext cx="0" cy="4431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33 Conector recto"/>
            <p:cNvCxnSpPr>
              <a:endCxn id="11" idx="0"/>
            </p:cNvCxnSpPr>
            <p:nvPr/>
          </p:nvCxnSpPr>
          <p:spPr>
            <a:xfrm>
              <a:off x="1215243" y="2385712"/>
              <a:ext cx="1" cy="4431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8 CuadroTexto"/>
            <p:cNvSpPr txBox="1"/>
            <p:nvPr/>
          </p:nvSpPr>
          <p:spPr>
            <a:xfrm>
              <a:off x="310852" y="1786297"/>
              <a:ext cx="3584084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/>
                <a:t/>
              </a:r>
              <a:br>
                <a:rPr lang="es-ES" sz="1200" dirty="0" smtClean="0"/>
              </a:br>
              <a:r>
                <a:rPr lang="es-ES" sz="1200" dirty="0" err="1" smtClean="0"/>
                <a:t>LinalgTools</a:t>
              </a:r>
              <a:r>
                <a:rPr lang="es-ES" sz="1200" dirty="0" smtClean="0"/>
                <a:t/>
              </a:r>
              <a:br>
                <a:rPr lang="es-ES" sz="1200" dirty="0" smtClean="0"/>
              </a:br>
              <a:endParaRPr lang="ca-ES" sz="1200" dirty="0"/>
            </a:p>
          </p:txBody>
        </p:sp>
      </p:grpSp>
      <p:sp>
        <p:nvSpPr>
          <p:cNvPr id="12" name="11 CuadroTexto"/>
          <p:cNvSpPr txBox="1"/>
          <p:nvPr/>
        </p:nvSpPr>
        <p:spPr>
          <a:xfrm>
            <a:off x="179512" y="4869160"/>
            <a:ext cx="877375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MainWindow</a:t>
            </a:r>
            <a:r>
              <a:rPr lang="es-ES" dirty="0" smtClean="0"/>
              <a:t/>
            </a:r>
            <a:br>
              <a:rPr lang="es-ES" dirty="0" smtClean="0"/>
            </a:br>
            <a:endParaRPr lang="ca-ES" dirty="0"/>
          </a:p>
        </p:txBody>
      </p:sp>
      <p:grpSp>
        <p:nvGrpSpPr>
          <p:cNvPr id="45" name="44 Grupo"/>
          <p:cNvGrpSpPr/>
          <p:nvPr/>
        </p:nvGrpSpPr>
        <p:grpSpPr>
          <a:xfrm>
            <a:off x="1215243" y="1910879"/>
            <a:ext cx="5205757" cy="1955037"/>
            <a:chOff x="1215243" y="1910879"/>
            <a:chExt cx="5205757" cy="1955037"/>
          </a:xfrm>
        </p:grpSpPr>
        <p:grpSp>
          <p:nvGrpSpPr>
            <p:cNvPr id="14" name="13 Grupo"/>
            <p:cNvGrpSpPr/>
            <p:nvPr/>
          </p:nvGrpSpPr>
          <p:grpSpPr>
            <a:xfrm>
              <a:off x="4389455" y="1910879"/>
              <a:ext cx="1458307" cy="1086073"/>
              <a:chOff x="4159328" y="2086718"/>
              <a:chExt cx="1458307" cy="1086073"/>
            </a:xfrm>
          </p:grpSpPr>
          <p:sp>
            <p:nvSpPr>
              <p:cNvPr id="2" name="1 Rectángulo"/>
              <p:cNvSpPr/>
              <p:nvPr/>
            </p:nvSpPr>
            <p:spPr>
              <a:xfrm>
                <a:off x="4159328" y="2086718"/>
                <a:ext cx="1458307" cy="108607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 u="sng"/>
              </a:p>
            </p:txBody>
          </p:sp>
          <p:sp>
            <p:nvSpPr>
              <p:cNvPr id="7" name="6 CuadroTexto"/>
              <p:cNvSpPr txBox="1"/>
              <p:nvPr/>
            </p:nvSpPr>
            <p:spPr>
              <a:xfrm>
                <a:off x="4355976" y="2267566"/>
                <a:ext cx="1065012" cy="2616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u="sng" dirty="0" smtClean="0"/>
                  <a:t>Axis3D</a:t>
                </a:r>
                <a:endParaRPr lang="ca-ES" sz="1100" u="sng" dirty="0"/>
              </a:p>
            </p:txBody>
          </p:sp>
          <p:sp>
            <p:nvSpPr>
              <p:cNvPr id="8" name="7 CuadroTexto"/>
              <p:cNvSpPr txBox="1"/>
              <p:nvPr/>
            </p:nvSpPr>
            <p:spPr>
              <a:xfrm>
                <a:off x="4355975" y="2731571"/>
                <a:ext cx="1065013" cy="2616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100" u="sng" dirty="0" err="1" smtClean="0"/>
                  <a:t>Mesh</a:t>
                </a:r>
                <a:endParaRPr lang="ca-ES" sz="1100" u="sng" dirty="0"/>
              </a:p>
            </p:txBody>
          </p:sp>
        </p:grpSp>
        <p:grpSp>
          <p:nvGrpSpPr>
            <p:cNvPr id="44" name="43 Grupo"/>
            <p:cNvGrpSpPr/>
            <p:nvPr/>
          </p:nvGrpSpPr>
          <p:grpSpPr>
            <a:xfrm>
              <a:off x="1215243" y="2280049"/>
              <a:ext cx="5205757" cy="1585867"/>
              <a:chOff x="1215243" y="2280049"/>
              <a:chExt cx="5205757" cy="1585867"/>
            </a:xfrm>
          </p:grpSpPr>
          <p:cxnSp>
            <p:nvCxnSpPr>
              <p:cNvPr id="29" name="28 Conector recto"/>
              <p:cNvCxnSpPr/>
              <p:nvPr/>
            </p:nvCxnSpPr>
            <p:spPr>
              <a:xfrm>
                <a:off x="5118609" y="3033476"/>
                <a:ext cx="0" cy="82757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15 Conector recto"/>
              <p:cNvCxnSpPr>
                <a:stCxn id="5" idx="1"/>
              </p:cNvCxnSpPr>
              <p:nvPr/>
            </p:nvCxnSpPr>
            <p:spPr>
              <a:xfrm flipH="1" flipV="1">
                <a:off x="5847762" y="2280049"/>
                <a:ext cx="573238" cy="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18 Conector angular"/>
              <p:cNvCxnSpPr/>
              <p:nvPr/>
            </p:nvCxnSpPr>
            <p:spPr>
              <a:xfrm rot="16200000" flipH="1">
                <a:off x="2809227" y="3647457"/>
                <a:ext cx="436915" cy="2"/>
              </a:xfrm>
              <a:prstGeom prst="bentConnector3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23 Conector recto"/>
              <p:cNvCxnSpPr>
                <a:stCxn id="11" idx="2"/>
              </p:cNvCxnSpPr>
              <p:nvPr/>
            </p:nvCxnSpPr>
            <p:spPr>
              <a:xfrm flipH="1">
                <a:off x="1215243" y="3421810"/>
                <a:ext cx="1" cy="4392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26 Conector recto"/>
              <p:cNvCxnSpPr/>
              <p:nvPr/>
            </p:nvCxnSpPr>
            <p:spPr>
              <a:xfrm>
                <a:off x="1215243" y="3865916"/>
                <a:ext cx="3903366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34 Flecha a la derecha con bandas"/>
          <p:cNvSpPr/>
          <p:nvPr/>
        </p:nvSpPr>
        <p:spPr>
          <a:xfrm rot="16200000">
            <a:off x="1575285" y="3889632"/>
            <a:ext cx="1080120" cy="734920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0" name="39 Flecha a la derecha con bandas"/>
          <p:cNvSpPr/>
          <p:nvPr/>
        </p:nvSpPr>
        <p:spPr>
          <a:xfrm rot="16200000">
            <a:off x="7060525" y="4142709"/>
            <a:ext cx="758206" cy="550680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0765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2459008" y="1210886"/>
            <a:ext cx="4340616" cy="4681042"/>
            <a:chOff x="2401692" y="1484784"/>
            <a:chExt cx="4340616" cy="4681042"/>
          </a:xfrm>
        </p:grpSpPr>
        <p:pic>
          <p:nvPicPr>
            <p:cNvPr id="1026" name="Picture 2" descr="E:\vibot\se\project\resultImages\demoResults\runingMan_pca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1692" y="2204864"/>
              <a:ext cx="4340616" cy="396096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6" name="5 CuadroTexto"/>
            <p:cNvSpPr txBox="1"/>
            <p:nvPr/>
          </p:nvSpPr>
          <p:spPr>
            <a:xfrm>
              <a:off x="2401692" y="1484784"/>
              <a:ext cx="4340616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PCA</a:t>
              </a:r>
              <a:endParaRPr lang="ca-E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8" name="7 Grupo"/>
          <p:cNvGrpSpPr/>
          <p:nvPr/>
        </p:nvGrpSpPr>
        <p:grpSpPr>
          <a:xfrm>
            <a:off x="2411760" y="1210886"/>
            <a:ext cx="4389598" cy="4738394"/>
            <a:chOff x="2354444" y="1484784"/>
            <a:chExt cx="4389598" cy="4738394"/>
          </a:xfrm>
        </p:grpSpPr>
        <p:pic>
          <p:nvPicPr>
            <p:cNvPr id="1027" name="Picture 3" descr="E:\vibot\se\project\resultImages\demoResults\runingMan_Rpc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444" y="2194555"/>
              <a:ext cx="4387864" cy="402862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10" name="9 CuadroTexto"/>
            <p:cNvSpPr txBox="1"/>
            <p:nvPr/>
          </p:nvSpPr>
          <p:spPr>
            <a:xfrm>
              <a:off x="2403426" y="1484784"/>
              <a:ext cx="4340616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RPCA</a:t>
              </a:r>
              <a:endParaRPr lang="ca-E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Results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48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2413080" y="1210886"/>
            <a:ext cx="4388278" cy="4738394"/>
            <a:chOff x="2355764" y="1484784"/>
            <a:chExt cx="4388278" cy="473839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55764" y="2194555"/>
              <a:ext cx="4385223" cy="402862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12" name="11 CuadroTexto"/>
            <p:cNvSpPr txBox="1"/>
            <p:nvPr/>
          </p:nvSpPr>
          <p:spPr>
            <a:xfrm>
              <a:off x="2403426" y="1484784"/>
              <a:ext cx="4340616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RPCA</a:t>
              </a:r>
              <a:endParaRPr lang="ca-E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2459008" y="1210886"/>
            <a:ext cx="4340616" cy="4681042"/>
            <a:chOff x="2401692" y="1484784"/>
            <a:chExt cx="4340616" cy="468104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17048" y="2204864"/>
              <a:ext cx="4309903" cy="396096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9" name="8 CuadroTexto"/>
            <p:cNvSpPr txBox="1"/>
            <p:nvPr/>
          </p:nvSpPr>
          <p:spPr>
            <a:xfrm>
              <a:off x="2401692" y="1484784"/>
              <a:ext cx="4340616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PCA</a:t>
              </a:r>
              <a:endParaRPr lang="ca-E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Results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9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2411760" y="1210886"/>
            <a:ext cx="4389598" cy="4724716"/>
            <a:chOff x="2354444" y="1484784"/>
            <a:chExt cx="4389598" cy="4724716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54444" y="2208232"/>
              <a:ext cx="4387864" cy="400126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11" name="10 CuadroTexto"/>
            <p:cNvSpPr txBox="1"/>
            <p:nvPr/>
          </p:nvSpPr>
          <p:spPr>
            <a:xfrm>
              <a:off x="2403426" y="1484784"/>
              <a:ext cx="4340616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RPCA</a:t>
              </a:r>
              <a:endParaRPr lang="ca-E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Results</a:t>
            </a:r>
            <a:endParaRPr lang="ca-ES" dirty="0"/>
          </a:p>
        </p:txBody>
      </p:sp>
      <p:grpSp>
        <p:nvGrpSpPr>
          <p:cNvPr id="6" name="5 Grupo"/>
          <p:cNvGrpSpPr/>
          <p:nvPr/>
        </p:nvGrpSpPr>
        <p:grpSpPr>
          <a:xfrm>
            <a:off x="2459008" y="1210886"/>
            <a:ext cx="4340616" cy="4681042"/>
            <a:chOff x="2401692" y="1484784"/>
            <a:chExt cx="4340616" cy="468104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04500" y="2204864"/>
              <a:ext cx="4334999" cy="396096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  <p:sp>
          <p:nvSpPr>
            <p:cNvPr id="8" name="7 CuadroTexto"/>
            <p:cNvSpPr txBox="1"/>
            <p:nvPr/>
          </p:nvSpPr>
          <p:spPr>
            <a:xfrm>
              <a:off x="2401692" y="1484784"/>
              <a:ext cx="4340616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PCA</a:t>
              </a:r>
              <a:endParaRPr lang="ca-E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56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1438</TotalTime>
  <Words>142</Words>
  <Application>Microsoft Office PowerPoint</Application>
  <PresentationFormat>Presentación en pantalla (4:3)</PresentationFormat>
  <Paragraphs>73</Paragraphs>
  <Slides>13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Concurrencia</vt:lpstr>
      <vt:lpstr>Robust principal axes determination for point-based shapes </vt:lpstr>
      <vt:lpstr>Presentación de PowerPoint</vt:lpstr>
      <vt:lpstr>Libraries</vt:lpstr>
      <vt:lpstr>Algorithm</vt:lpstr>
      <vt:lpstr>Finding axis</vt:lpstr>
      <vt:lpstr>Class design</vt:lpstr>
      <vt:lpstr>Results</vt:lpstr>
      <vt:lpstr>Results</vt:lpstr>
      <vt:lpstr>Results</vt:lpstr>
      <vt:lpstr>Results </vt:lpstr>
      <vt:lpstr>Conclusions</vt:lpstr>
      <vt:lpstr>Future work</vt:lpstr>
      <vt:lpstr>Demonstration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principal axes determination for point-based shapes</dc:title>
  <dc:creator>zomeck</dc:creator>
  <cp:lastModifiedBy>zomeck</cp:lastModifiedBy>
  <cp:revision>58</cp:revision>
  <dcterms:created xsi:type="dcterms:W3CDTF">2013-01-15T18:16:11Z</dcterms:created>
  <dcterms:modified xsi:type="dcterms:W3CDTF">2013-01-17T23:51:40Z</dcterms:modified>
</cp:coreProperties>
</file>